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88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18-Aug-21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16/08/2021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6DBA2D-9E8C-40A9-AEF2-F1E6A41B5DD4}"/>
              </a:ext>
            </a:extLst>
          </p:cNvPr>
          <p:cNvGrpSpPr/>
          <p:nvPr/>
        </p:nvGrpSpPr>
        <p:grpSpPr>
          <a:xfrm>
            <a:off x="800198" y="1351478"/>
            <a:ext cx="9916788" cy="5126815"/>
            <a:chOff x="800198" y="1351478"/>
            <a:chExt cx="9916788" cy="5126815"/>
          </a:xfrm>
        </p:grpSpPr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6E8DCD13-E9EB-431B-8B79-3D51731F2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3" r="7558" b="14582"/>
            <a:stretch/>
          </p:blipFill>
          <p:spPr>
            <a:xfrm>
              <a:off x="800198" y="1351478"/>
              <a:ext cx="9916788" cy="48805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10C81E-0B29-4FEC-9866-64DEDA0DCDCD}"/>
                </a:ext>
              </a:extLst>
            </p:cNvPr>
            <p:cNvSpPr txBox="1"/>
            <p:nvPr/>
          </p:nvSpPr>
          <p:spPr>
            <a:xfrm>
              <a:off x="4985706" y="6232072"/>
              <a:ext cx="15457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Time (samples)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21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4F68C93-9F76-4645-9036-9DA45EDDA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6"/>
          <a:stretch/>
        </p:blipFill>
        <p:spPr>
          <a:xfrm>
            <a:off x="62103" y="1747157"/>
            <a:ext cx="6059796" cy="3090746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7F6B290B-A53E-4C7D-986C-6418E54BF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39" y="1787904"/>
            <a:ext cx="6001461" cy="30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153AD0F-80F1-4AA3-8459-98A0D4240E72}"/>
              </a:ext>
            </a:extLst>
          </p:cNvPr>
          <p:cNvGrpSpPr/>
          <p:nvPr/>
        </p:nvGrpSpPr>
        <p:grpSpPr>
          <a:xfrm>
            <a:off x="474483" y="5013807"/>
            <a:ext cx="751002" cy="1009921"/>
            <a:chOff x="304800" y="1475015"/>
            <a:chExt cx="936171" cy="10587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C2C71B-20E0-49AA-B5E9-E21C84AA7625}"/>
                </a:ext>
              </a:extLst>
            </p:cNvPr>
            <p:cNvSpPr/>
            <p:nvPr/>
          </p:nvSpPr>
          <p:spPr>
            <a:xfrm>
              <a:off x="304800" y="1475015"/>
              <a:ext cx="898071" cy="10587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6A70B-D019-4323-8CF4-068AC75C4BC5}"/>
                </a:ext>
              </a:extLst>
            </p:cNvPr>
            <p:cNvSpPr txBox="1"/>
            <p:nvPr/>
          </p:nvSpPr>
          <p:spPr>
            <a:xfrm>
              <a:off x="756557" y="1475015"/>
              <a:ext cx="4844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  <a:p>
              <a:r>
                <a:rPr lang="en-GB" sz="2000" dirty="0"/>
                <a:t>2</a:t>
              </a:r>
            </a:p>
            <a:p>
              <a:r>
                <a:rPr lang="en-GB" sz="2000" dirty="0"/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814338-6F4F-445E-A5AF-66177204236F}"/>
                </a:ext>
              </a:extLst>
            </p:cNvPr>
            <p:cNvSpPr/>
            <p:nvPr/>
          </p:nvSpPr>
          <p:spPr>
            <a:xfrm>
              <a:off x="304800" y="1475015"/>
              <a:ext cx="351064" cy="3510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B8D1E8-5E25-464C-932B-E5073AA67988}"/>
                </a:ext>
              </a:extLst>
            </p:cNvPr>
            <p:cNvSpPr/>
            <p:nvPr/>
          </p:nvSpPr>
          <p:spPr>
            <a:xfrm>
              <a:off x="304800" y="2182695"/>
              <a:ext cx="351064" cy="35106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F0C853-97BC-4DCF-A624-82B0663C302F}"/>
                </a:ext>
              </a:extLst>
            </p:cNvPr>
            <p:cNvSpPr/>
            <p:nvPr/>
          </p:nvSpPr>
          <p:spPr>
            <a:xfrm>
              <a:off x="304800" y="1821710"/>
              <a:ext cx="351064" cy="3510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12DDA5C-70E7-407E-B5A8-2A79AB3D27DF}"/>
              </a:ext>
            </a:extLst>
          </p:cNvPr>
          <p:cNvSpPr/>
          <p:nvPr/>
        </p:nvSpPr>
        <p:spPr>
          <a:xfrm>
            <a:off x="1491342" y="1571253"/>
            <a:ext cx="3233058" cy="40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83B28-AF24-48AF-BFA4-FD4AB9EA211C}"/>
              </a:ext>
            </a:extLst>
          </p:cNvPr>
          <p:cNvSpPr txBox="1"/>
          <p:nvPr/>
        </p:nvSpPr>
        <p:spPr>
          <a:xfrm>
            <a:off x="1534175" y="159712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EIT vs cable pull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D9EFD-F1FF-4BB8-B98B-114325FBAB05}"/>
              </a:ext>
            </a:extLst>
          </p:cNvPr>
          <p:cNvSpPr/>
          <p:nvPr/>
        </p:nvSpPr>
        <p:spPr>
          <a:xfrm>
            <a:off x="7331528" y="1563676"/>
            <a:ext cx="3782786" cy="402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7C894-0225-43B1-8FF9-C8E2F750D9DB}"/>
              </a:ext>
            </a:extLst>
          </p:cNvPr>
          <p:cNvSpPr txBox="1"/>
          <p:nvPr/>
        </p:nvSpPr>
        <p:spPr>
          <a:xfrm>
            <a:off x="7356020" y="1587976"/>
            <a:ext cx="373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EIT vs cable pull mm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CD1E4F-3A16-49CC-9E65-D8FC82C456CC}"/>
              </a:ext>
            </a:extLst>
          </p:cNvPr>
          <p:cNvSpPr txBox="1"/>
          <p:nvPr/>
        </p:nvSpPr>
        <p:spPr>
          <a:xfrm>
            <a:off x="3724274" y="5181244"/>
            <a:ext cx="47434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 iterations (flex and relax)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50000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500 samples taken per 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40 Hz triggering from the Arduino (clears up previous issue at 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3029" y="3854857"/>
            <a:ext cx="3399015" cy="2548763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35147" y="1212304"/>
            <a:ext cx="3734778" cy="280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3E220-2986-41A2-9655-ADFABEDDB3B3}"/>
              </a:ext>
            </a:extLst>
          </p:cNvPr>
          <p:cNvSpPr txBox="1"/>
          <p:nvPr/>
        </p:nvSpPr>
        <p:spPr>
          <a:xfrm>
            <a:off x="5011131" y="5129239"/>
            <a:ext cx="1317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/>
              <a:t>Units are pixels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4F58D11-836E-4312-8987-534B804E43F9}"/>
              </a:ext>
            </a:extLst>
          </p:cNvPr>
          <p:cNvSpPr/>
          <p:nvPr/>
        </p:nvSpPr>
        <p:spPr>
          <a:xfrm>
            <a:off x="2753422" y="4122649"/>
            <a:ext cx="106589" cy="151092"/>
          </a:xfrm>
          <a:custGeom>
            <a:avLst/>
            <a:gdLst>
              <a:gd name="connsiteX0" fmla="*/ 25098 w 106589"/>
              <a:gd name="connsiteY0" fmla="*/ 102036 h 151092"/>
              <a:gd name="connsiteX1" fmla="*/ 13325 w 106589"/>
              <a:gd name="connsiteY1" fmla="*/ 100074 h 151092"/>
              <a:gd name="connsiteX2" fmla="*/ 15287 w 106589"/>
              <a:gd name="connsiteY2" fmla="*/ 72603 h 151092"/>
              <a:gd name="connsiteX3" fmla="*/ 30985 w 106589"/>
              <a:gd name="connsiteY3" fmla="*/ 68678 h 151092"/>
              <a:gd name="connsiteX4" fmla="*/ 58456 w 106589"/>
              <a:gd name="connsiteY4" fmla="*/ 86338 h 151092"/>
              <a:gd name="connsiteX5" fmla="*/ 66305 w 106589"/>
              <a:gd name="connsiteY5" fmla="*/ 141281 h 151092"/>
              <a:gd name="connsiteX6" fmla="*/ 52569 w 106589"/>
              <a:gd name="connsiteY6" fmla="*/ 151092 h 151092"/>
              <a:gd name="connsiteX7" fmla="*/ 29023 w 106589"/>
              <a:gd name="connsiteY7" fmla="*/ 141281 h 151092"/>
              <a:gd name="connsiteX8" fmla="*/ 9400 w 106589"/>
              <a:gd name="connsiteY8" fmla="*/ 39245 h 151092"/>
              <a:gd name="connsiteX9" fmla="*/ 78078 w 106589"/>
              <a:gd name="connsiteY9" fmla="*/ 0 h 151092"/>
              <a:gd name="connsiteX10" fmla="*/ 105550 w 106589"/>
              <a:gd name="connsiteY10" fmla="*/ 121658 h 151092"/>
              <a:gd name="connsiteX11" fmla="*/ 89852 w 106589"/>
              <a:gd name="connsiteY11" fmla="*/ 135394 h 151092"/>
              <a:gd name="connsiteX12" fmla="*/ 15287 w 106589"/>
              <a:gd name="connsiteY12" fmla="*/ 80451 h 151092"/>
              <a:gd name="connsiteX13" fmla="*/ 5476 w 106589"/>
              <a:gd name="connsiteY13" fmla="*/ 54942 h 151092"/>
              <a:gd name="connsiteX14" fmla="*/ 68267 w 106589"/>
              <a:gd name="connsiteY14" fmla="*/ 41207 h 151092"/>
              <a:gd name="connsiteX15" fmla="*/ 83965 w 106589"/>
              <a:gd name="connsiteY15" fmla="*/ 66716 h 151092"/>
              <a:gd name="connsiteX16" fmla="*/ 25098 w 106589"/>
              <a:gd name="connsiteY16" fmla="*/ 102036 h 15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589" h="151092">
                <a:moveTo>
                  <a:pt x="25098" y="102036"/>
                </a:moveTo>
                <a:cubicBezTo>
                  <a:pt x="13325" y="107596"/>
                  <a:pt x="16699" y="102183"/>
                  <a:pt x="13325" y="100074"/>
                </a:cubicBezTo>
                <a:cubicBezTo>
                  <a:pt x="4520" y="94571"/>
                  <a:pt x="12822" y="75293"/>
                  <a:pt x="15287" y="72603"/>
                </a:cubicBezTo>
                <a:cubicBezTo>
                  <a:pt x="18932" y="68627"/>
                  <a:pt x="25752" y="69986"/>
                  <a:pt x="30985" y="68678"/>
                </a:cubicBezTo>
                <a:cubicBezTo>
                  <a:pt x="40142" y="74565"/>
                  <a:pt x="51288" y="78145"/>
                  <a:pt x="58456" y="86338"/>
                </a:cubicBezTo>
                <a:cubicBezTo>
                  <a:pt x="72916" y="102864"/>
                  <a:pt x="77017" y="121999"/>
                  <a:pt x="66305" y="141281"/>
                </a:cubicBezTo>
                <a:cubicBezTo>
                  <a:pt x="63572" y="146200"/>
                  <a:pt x="57148" y="147822"/>
                  <a:pt x="52569" y="151092"/>
                </a:cubicBezTo>
                <a:cubicBezTo>
                  <a:pt x="44720" y="147822"/>
                  <a:pt x="35035" y="147293"/>
                  <a:pt x="29023" y="141281"/>
                </a:cubicBezTo>
                <a:cubicBezTo>
                  <a:pt x="4453" y="116711"/>
                  <a:pt x="-10896" y="73071"/>
                  <a:pt x="9400" y="39245"/>
                </a:cubicBezTo>
                <a:cubicBezTo>
                  <a:pt x="17937" y="25017"/>
                  <a:pt x="56429" y="9279"/>
                  <a:pt x="78078" y="0"/>
                </a:cubicBezTo>
                <a:cubicBezTo>
                  <a:pt x="92005" y="39249"/>
                  <a:pt x="111291" y="78024"/>
                  <a:pt x="105550" y="121658"/>
                </a:cubicBezTo>
                <a:cubicBezTo>
                  <a:pt x="104643" y="128552"/>
                  <a:pt x="95085" y="130815"/>
                  <a:pt x="89852" y="135394"/>
                </a:cubicBezTo>
                <a:cubicBezTo>
                  <a:pt x="52709" y="126107"/>
                  <a:pt x="60196" y="130492"/>
                  <a:pt x="15287" y="80451"/>
                </a:cubicBezTo>
                <a:cubicBezTo>
                  <a:pt x="9202" y="73671"/>
                  <a:pt x="8746" y="63445"/>
                  <a:pt x="5476" y="54942"/>
                </a:cubicBezTo>
                <a:cubicBezTo>
                  <a:pt x="24160" y="45600"/>
                  <a:pt x="45002" y="31236"/>
                  <a:pt x="68267" y="41207"/>
                </a:cubicBezTo>
                <a:cubicBezTo>
                  <a:pt x="77444" y="45140"/>
                  <a:pt x="78732" y="58213"/>
                  <a:pt x="83965" y="66716"/>
                </a:cubicBezTo>
                <a:cubicBezTo>
                  <a:pt x="77141" y="105385"/>
                  <a:pt x="36871" y="96476"/>
                  <a:pt x="25098" y="1020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9A9ED0-0857-441C-81F8-1D5C8D435002}"/>
              </a:ext>
            </a:extLst>
          </p:cNvPr>
          <p:cNvSpPr/>
          <p:nvPr/>
        </p:nvSpPr>
        <p:spPr>
          <a:xfrm>
            <a:off x="2862896" y="3971462"/>
            <a:ext cx="720139" cy="192394"/>
          </a:xfrm>
          <a:custGeom>
            <a:avLst/>
            <a:gdLst>
              <a:gd name="connsiteX0" fmla="*/ 0 w 720139"/>
              <a:gd name="connsiteY0" fmla="*/ 192394 h 192394"/>
              <a:gd name="connsiteX1" fmla="*/ 372824 w 720139"/>
              <a:gd name="connsiteY1" fmla="*/ 82509 h 192394"/>
              <a:gd name="connsiteX2" fmla="*/ 433653 w 720139"/>
              <a:gd name="connsiteY2" fmla="*/ 70735 h 192394"/>
              <a:gd name="connsiteX3" fmla="*/ 478785 w 720139"/>
              <a:gd name="connsiteY3" fmla="*/ 55038 h 192394"/>
              <a:gd name="connsiteX4" fmla="*/ 500369 w 720139"/>
              <a:gd name="connsiteY4" fmla="*/ 49151 h 192394"/>
              <a:gd name="connsiteX5" fmla="*/ 516067 w 720139"/>
              <a:gd name="connsiteY5" fmla="*/ 47189 h 192394"/>
              <a:gd name="connsiteX6" fmla="*/ 543538 w 720139"/>
              <a:gd name="connsiteY6" fmla="*/ 39340 h 192394"/>
              <a:gd name="connsiteX7" fmla="*/ 578859 w 720139"/>
              <a:gd name="connsiteY7" fmla="*/ 35415 h 192394"/>
              <a:gd name="connsiteX8" fmla="*/ 612216 w 720139"/>
              <a:gd name="connsiteY8" fmla="*/ 25604 h 192394"/>
              <a:gd name="connsiteX9" fmla="*/ 618103 w 720139"/>
              <a:gd name="connsiteY9" fmla="*/ 21680 h 192394"/>
              <a:gd name="connsiteX10" fmla="*/ 645574 w 720139"/>
              <a:gd name="connsiteY10" fmla="*/ 19717 h 192394"/>
              <a:gd name="connsiteX11" fmla="*/ 657348 w 720139"/>
              <a:gd name="connsiteY11" fmla="*/ 17755 h 192394"/>
              <a:gd name="connsiteX12" fmla="*/ 667159 w 720139"/>
              <a:gd name="connsiteY12" fmla="*/ 11868 h 192394"/>
              <a:gd name="connsiteX13" fmla="*/ 678932 w 720139"/>
              <a:gd name="connsiteY13" fmla="*/ 7944 h 192394"/>
              <a:gd name="connsiteX14" fmla="*/ 694630 w 720139"/>
              <a:gd name="connsiteY14" fmla="*/ 2057 h 192394"/>
              <a:gd name="connsiteX15" fmla="*/ 720139 w 720139"/>
              <a:gd name="connsiteY15" fmla="*/ 95 h 19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139" h="192394">
                <a:moveTo>
                  <a:pt x="0" y="192394"/>
                </a:moveTo>
                <a:cubicBezTo>
                  <a:pt x="357784" y="72178"/>
                  <a:pt x="125020" y="140217"/>
                  <a:pt x="372824" y="82509"/>
                </a:cubicBezTo>
                <a:cubicBezTo>
                  <a:pt x="444221" y="65882"/>
                  <a:pt x="270338" y="92038"/>
                  <a:pt x="433653" y="70735"/>
                </a:cubicBezTo>
                <a:cubicBezTo>
                  <a:pt x="457765" y="61090"/>
                  <a:pt x="451304" y="63053"/>
                  <a:pt x="478785" y="55038"/>
                </a:cubicBezTo>
                <a:cubicBezTo>
                  <a:pt x="485944" y="52950"/>
                  <a:pt x="493071" y="50687"/>
                  <a:pt x="500369" y="49151"/>
                </a:cubicBezTo>
                <a:cubicBezTo>
                  <a:pt x="505529" y="48065"/>
                  <a:pt x="510834" y="47843"/>
                  <a:pt x="516067" y="47189"/>
                </a:cubicBezTo>
                <a:cubicBezTo>
                  <a:pt x="525224" y="44573"/>
                  <a:pt x="534073" y="40392"/>
                  <a:pt x="543538" y="39340"/>
                </a:cubicBezTo>
                <a:lnTo>
                  <a:pt x="578859" y="35415"/>
                </a:lnTo>
                <a:cubicBezTo>
                  <a:pt x="594093" y="32030"/>
                  <a:pt x="598176" y="31986"/>
                  <a:pt x="612216" y="25604"/>
                </a:cubicBezTo>
                <a:cubicBezTo>
                  <a:pt x="614363" y="24628"/>
                  <a:pt x="615781" y="22090"/>
                  <a:pt x="618103" y="21680"/>
                </a:cubicBezTo>
                <a:cubicBezTo>
                  <a:pt x="627144" y="20085"/>
                  <a:pt x="636417" y="20371"/>
                  <a:pt x="645574" y="19717"/>
                </a:cubicBezTo>
                <a:cubicBezTo>
                  <a:pt x="649499" y="19063"/>
                  <a:pt x="653609" y="19115"/>
                  <a:pt x="657348" y="17755"/>
                </a:cubicBezTo>
                <a:cubicBezTo>
                  <a:pt x="660932" y="16452"/>
                  <a:pt x="663687" y="13446"/>
                  <a:pt x="667159" y="11868"/>
                </a:cubicBezTo>
                <a:cubicBezTo>
                  <a:pt x="670925" y="10156"/>
                  <a:pt x="675036" y="9335"/>
                  <a:pt x="678932" y="7944"/>
                </a:cubicBezTo>
                <a:cubicBezTo>
                  <a:pt x="684195" y="6064"/>
                  <a:pt x="689256" y="3592"/>
                  <a:pt x="694630" y="2057"/>
                </a:cubicBezTo>
                <a:cubicBezTo>
                  <a:pt x="704131" y="-658"/>
                  <a:pt x="710237" y="95"/>
                  <a:pt x="720139" y="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A2873-D1C6-4ACA-8ADC-ADC925EB374F}"/>
              </a:ext>
            </a:extLst>
          </p:cNvPr>
          <p:cNvCxnSpPr>
            <a:stCxn id="4" idx="14"/>
          </p:cNvCxnSpPr>
          <p:nvPr/>
        </p:nvCxnSpPr>
        <p:spPr>
          <a:xfrm flipV="1">
            <a:off x="2821689" y="3702663"/>
            <a:ext cx="1351978" cy="461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0CB8-A4A8-4804-898D-80BF40A10B22}"/>
              </a:ext>
            </a:extLst>
          </p:cNvPr>
          <p:cNvCxnSpPr>
            <a:stCxn id="4" idx="8"/>
          </p:cNvCxnSpPr>
          <p:nvPr/>
        </p:nvCxnSpPr>
        <p:spPr>
          <a:xfrm flipV="1">
            <a:off x="2762822" y="3139571"/>
            <a:ext cx="1783669" cy="102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C863B-B95E-4299-981B-848501D7534F}"/>
              </a:ext>
            </a:extLst>
          </p:cNvPr>
          <p:cNvCxnSpPr>
            <a:stCxn id="4" idx="9"/>
          </p:cNvCxnSpPr>
          <p:nvPr/>
        </p:nvCxnSpPr>
        <p:spPr>
          <a:xfrm flipV="1">
            <a:off x="2831500" y="2268340"/>
            <a:ext cx="1583521" cy="185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Ground truth acquisition: 1 angle</a:t>
            </a:r>
            <a:endParaRPr lang="en-GB" sz="2400" dirty="0">
              <a:latin typeface="+mj-lt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3168831-E405-47EF-8812-7B650E86D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t="4615" r="8309"/>
          <a:stretch/>
        </p:blipFill>
        <p:spPr>
          <a:xfrm>
            <a:off x="6287892" y="2071953"/>
            <a:ext cx="5713608" cy="313939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E8494AD-C458-4716-8371-9FCADB956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3" t="9637" r="21920" b="4551"/>
          <a:stretch/>
        </p:blipFill>
        <p:spPr>
          <a:xfrm>
            <a:off x="76200" y="1629878"/>
            <a:ext cx="6030686" cy="453470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F50BDE2-D678-46D1-BEA5-F17BC3A19E3F}"/>
              </a:ext>
            </a:extLst>
          </p:cNvPr>
          <p:cNvGrpSpPr/>
          <p:nvPr/>
        </p:nvGrpSpPr>
        <p:grpSpPr>
          <a:xfrm>
            <a:off x="747867" y="2837576"/>
            <a:ext cx="4120919" cy="2445465"/>
            <a:chOff x="1194181" y="3073796"/>
            <a:chExt cx="4120919" cy="244546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3D2BEC-ECD3-4C94-886E-037456583E1B}"/>
                </a:ext>
              </a:extLst>
            </p:cNvPr>
            <p:cNvSpPr txBox="1"/>
            <p:nvPr/>
          </p:nvSpPr>
          <p:spPr>
            <a:xfrm>
              <a:off x="3163613" y="5149929"/>
              <a:ext cx="567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>
                  <a:solidFill>
                    <a:schemeClr val="accent6"/>
                  </a:solidFill>
                </a:rPr>
                <a:t>adj</a:t>
              </a:r>
              <a:endParaRPr lang="en-GB" b="1" dirty="0">
                <a:solidFill>
                  <a:schemeClr val="accent6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73DD950-B052-45CE-8E06-DAFB6D2EFC33}"/>
                </a:ext>
              </a:extLst>
            </p:cNvPr>
            <p:cNvGrpSpPr/>
            <p:nvPr/>
          </p:nvGrpSpPr>
          <p:grpSpPr>
            <a:xfrm>
              <a:off x="1194181" y="3073796"/>
              <a:ext cx="4120919" cy="2300811"/>
              <a:chOff x="1194181" y="2772698"/>
              <a:chExt cx="4660209" cy="260191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AD9B5D6-2AC8-4709-9757-A02DDB7CB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9645" y="5078779"/>
                <a:ext cx="4514745" cy="0"/>
              </a:xfrm>
              <a:prstGeom prst="line">
                <a:avLst/>
              </a:prstGeom>
              <a:ln w="3810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718A197-0F8B-4FD0-89F1-93A5063BDF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645" y="2772698"/>
                <a:ext cx="3254657" cy="2309274"/>
              </a:xfrm>
              <a:prstGeom prst="line">
                <a:avLst/>
              </a:prstGeom>
              <a:ln w="34925" cap="flat" cmpd="sng" algn="ctr">
                <a:solidFill>
                  <a:schemeClr val="accent4"/>
                </a:solidFill>
                <a:prstDash val="sysDot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53A0F88-3283-4FD6-BF7D-3ADCDB1A861C}"/>
                  </a:ext>
                </a:extLst>
              </p:cNvPr>
              <p:cNvGrpSpPr/>
              <p:nvPr/>
            </p:nvGrpSpPr>
            <p:grpSpPr>
              <a:xfrm rot="18827905">
                <a:off x="1187961" y="4933317"/>
                <a:ext cx="303364" cy="290923"/>
                <a:chOff x="1632857" y="217954"/>
                <a:chExt cx="283029" cy="271422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3E78E8B5-8EFA-4E17-AC36-34D1411D2CFA}"/>
                    </a:ext>
                  </a:extLst>
                </p:cNvPr>
                <p:cNvCxnSpPr/>
                <p:nvPr/>
              </p:nvCxnSpPr>
              <p:spPr>
                <a:xfrm>
                  <a:off x="1632857" y="342900"/>
                  <a:ext cx="283029" cy="0"/>
                </a:xfrm>
                <a:prstGeom prst="line">
                  <a:avLst/>
                </a:prstGeom>
                <a:ln w="73025"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C7849B1E-C08B-45D6-BA76-95221384D5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83564" y="217954"/>
                  <a:ext cx="0" cy="271422"/>
                </a:xfrm>
                <a:prstGeom prst="line">
                  <a:avLst/>
                </a:prstGeom>
                <a:ln w="73025"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281ABFA8-BC62-4934-A6F2-5334251F0417}"/>
                  </a:ext>
                </a:extLst>
              </p:cNvPr>
              <p:cNvSpPr/>
              <p:nvPr/>
            </p:nvSpPr>
            <p:spPr>
              <a:xfrm rot="1076213">
                <a:off x="1702592" y="3515734"/>
                <a:ext cx="2067225" cy="1858874"/>
              </a:xfrm>
              <a:prstGeom prst="arc">
                <a:avLst>
                  <a:gd name="adj1" fmla="val 17446366"/>
                  <a:gd name="adj2" fmla="val 1058301"/>
                </a:avLst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D4D24C-2A19-412F-A056-4E822AF80546}"/>
                  </a:ext>
                </a:extLst>
              </p:cNvPr>
              <p:cNvSpPr txBox="1"/>
              <p:nvPr/>
            </p:nvSpPr>
            <p:spPr>
              <a:xfrm>
                <a:off x="3671287" y="3866665"/>
                <a:ext cx="5464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sz="3600" dirty="0">
                    <a:solidFill>
                      <a:schemeClr val="accent4"/>
                    </a:solidFill>
                  </a:rPr>
                  <a:t>θ</a:t>
                </a:r>
                <a:endParaRPr lang="en-GB" sz="36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631CF46-D9C0-43FC-93E7-0548B666FE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8305" y="2813922"/>
                <a:ext cx="0" cy="2226826"/>
              </a:xfrm>
              <a:prstGeom prst="line">
                <a:avLst/>
              </a:prstGeom>
              <a:ln w="38100" cap="flat" cmpd="sng" algn="ctr">
                <a:solidFill>
                  <a:schemeClr val="accent2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5E4059B-3E32-4A73-BE01-C5C2AFB736C5}"/>
                  </a:ext>
                </a:extLst>
              </p:cNvPr>
              <p:cNvGrpSpPr/>
              <p:nvPr/>
            </p:nvGrpSpPr>
            <p:grpSpPr>
              <a:xfrm>
                <a:off x="4315077" y="4753957"/>
                <a:ext cx="262809" cy="304677"/>
                <a:chOff x="1806928" y="550986"/>
                <a:chExt cx="262809" cy="30467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7ABD7FD-933A-4A05-9022-5B661106B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6928" y="550986"/>
                  <a:ext cx="262809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C9CD87B-3C0A-44AF-AEFB-0BFF1AB91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18606" y="550987"/>
                  <a:ext cx="0" cy="304676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4DE6C49-B0CC-422B-BD1C-62C5D03054D8}"/>
                  </a:ext>
                </a:extLst>
              </p:cNvPr>
              <p:cNvSpPr txBox="1"/>
              <p:nvPr/>
            </p:nvSpPr>
            <p:spPr>
              <a:xfrm>
                <a:off x="4649355" y="3681999"/>
                <a:ext cx="683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opp</a:t>
                </a:r>
                <a:endParaRPr lang="en-GB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497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5" y="555178"/>
            <a:ext cx="509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TODO</a:t>
            </a:r>
            <a:endParaRPr lang="en-GB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B8D3-C6AB-4D4E-84C1-2F85CADE00A1}"/>
              </a:ext>
            </a:extLst>
          </p:cNvPr>
          <p:cNvSpPr txBox="1"/>
          <p:nvPr/>
        </p:nvSpPr>
        <p:spPr>
          <a:xfrm>
            <a:off x="998765" y="2413337"/>
            <a:ext cx="41746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Refine pipeline for acquiring data (from DAQ, Arduino, and webcam)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Refine pipeline for collating and aligning data (must fix Git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 data into ML script (start simple with linear regression, also develop LSTM)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Actual thesis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E99-4546-4EA5-B52E-BF29DAD2F4B7}"/>
              </a:ext>
            </a:extLst>
          </p:cNvPr>
          <p:cNvSpPr txBox="1"/>
          <p:nvPr/>
        </p:nvSpPr>
        <p:spPr>
          <a:xfrm>
            <a:off x="6096000" y="555178"/>
            <a:ext cx="515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Questions</a:t>
            </a:r>
            <a:endParaRPr lang="en-GB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65D12-95A8-444D-9E44-8B10D11611FC}"/>
              </a:ext>
            </a:extLst>
          </p:cNvPr>
          <p:cNvSpPr txBox="1"/>
          <p:nvPr/>
        </p:nvSpPr>
        <p:spPr>
          <a:xfrm>
            <a:off x="7078437" y="2413336"/>
            <a:ext cx="4174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What changes (if any) are appropriate to my figures to make them suitable for the thesis?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Feedback on thesis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What limit is there (if any) on images in the thesis?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Any concrete feedback on the literature review?</a:t>
            </a:r>
          </a:p>
        </p:txBody>
      </p:sp>
    </p:spTree>
    <p:extLst>
      <p:ext uri="{BB962C8B-B14F-4D97-AF65-F5344CB8AC3E}">
        <p14:creationId xmlns:p14="http://schemas.microsoft.com/office/powerpoint/2010/main" val="229714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</TotalTime>
  <Words>176</Words>
  <Application>Microsoft Office PowerPoint</Application>
  <PresentationFormat>Widescreen</PresentationFormat>
  <Paragraphs>30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128</cp:revision>
  <dcterms:created xsi:type="dcterms:W3CDTF">2021-03-21T14:20:38Z</dcterms:created>
  <dcterms:modified xsi:type="dcterms:W3CDTF">2021-08-18T16:18:48Z</dcterms:modified>
</cp:coreProperties>
</file>